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Spline Sans"/>
      <p:regular r:id="rId15"/>
    </p:embeddedFont>
    <p:embeddedFont>
      <p:font typeface="Spline Sans"/>
      <p:regular r:id="rId16"/>
    </p:embeddedFont>
    <p:embeddedFont>
      <p:font typeface="Barlow"/>
      <p:regular r:id="rId17"/>
    </p:embeddedFont>
    <p:embeddedFont>
      <p:font typeface="Barlow"/>
      <p:regular r:id="rId18"/>
    </p:embeddedFont>
    <p:embeddedFont>
      <p:font typeface="Barlow"/>
      <p:regular r:id="rId19"/>
    </p:embeddedFont>
    <p:embeddedFont>
      <p:font typeface="Barlow"/>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s>
</file>

<file path=ppt/media/>
</file>

<file path=ppt/media/image-1-1.png>
</file>

<file path=ppt/media/image-1-2.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2-1.png>
</file>

<file path=ppt/media/image-3-1.png>
</file>

<file path=ppt/media/image-5-1.png>
</file>

<file path=ppt/media/image-5-2.png>
</file>

<file path=ppt/media/image-5-3.png>
</file>

<file path=ppt/media/image-5-4.png>
</file>

<file path=ppt/media/image-6-1.pn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1703903"/>
            <a:ext cx="7415927" cy="1371600"/>
          </a:xfrm>
          <a:prstGeom prst="rect">
            <a:avLst/>
          </a:prstGeom>
          <a:noFill/>
          <a:ln/>
        </p:spPr>
        <p:txBody>
          <a:bodyPr wrap="square" lIns="0" tIns="0" rIns="0" bIns="0" rtlCol="0" anchor="t"/>
          <a:lstStyle/>
          <a:p>
            <a:pPr algn="l"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COVID-19 Global Data Analysis Overview</a:t>
            </a:r>
            <a:endParaRPr lang="en-US" sz="4300" dirty="0"/>
          </a:p>
        </p:txBody>
      </p:sp>
      <p:sp>
        <p:nvSpPr>
          <p:cNvPr id="4" name="Text 1"/>
          <p:cNvSpPr/>
          <p:nvPr/>
        </p:nvSpPr>
        <p:spPr>
          <a:xfrm>
            <a:off x="864037" y="3445788"/>
            <a:ext cx="7415927" cy="2370296"/>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This presentation explores key insights from global COVID-19 data, focusing on case trends, country comparisons, and feature correlations. We analyze confirmed cases, recoveries, deaths, and factors impacting mortality rates worldwide. Visualizations and data-driven findings provide a comprehensive understanding of the pandemic's progression and critical factors influencing outcomes.</a:t>
            </a:r>
            <a:endParaRPr lang="en-US" sz="1900" dirty="0"/>
          </a:p>
        </p:txBody>
      </p:sp>
      <p:sp>
        <p:nvSpPr>
          <p:cNvPr id="5" name="Shape 2"/>
          <p:cNvSpPr/>
          <p:nvPr/>
        </p:nvSpPr>
        <p:spPr>
          <a:xfrm>
            <a:off x="864037" y="6112193"/>
            <a:ext cx="394930" cy="394930"/>
          </a:xfrm>
          <a:prstGeom prst="roundRect">
            <a:avLst>
              <a:gd name="adj" fmla="val 23151155"/>
            </a:avLst>
          </a:prstGeom>
          <a:noFill/>
          <a:ln w="7620">
            <a:solidFill>
              <a:srgbClr val="4D4D51"/>
            </a:solidFill>
            <a:prstDash val="solid"/>
          </a:ln>
        </p:spPr>
      </p:sp>
      <p:pic>
        <p:nvPicPr>
          <p:cNvPr id="6" name="Image 1" descr="preencoded.png">    </p:cNvPr>
          <p:cNvPicPr>
            <a:picLocks noChangeAspect="1"/>
          </p:cNvPicPr>
          <p:nvPr/>
        </p:nvPicPr>
        <p:blipFill>
          <a:blip r:embed="rId2"/>
          <a:stretch>
            <a:fillRect/>
          </a:stretch>
        </p:blipFill>
        <p:spPr>
          <a:xfrm>
            <a:off x="871657" y="6119812"/>
            <a:ext cx="379690" cy="379690"/>
          </a:xfrm>
          <a:prstGeom prst="rect">
            <a:avLst/>
          </a:prstGeom>
        </p:spPr>
      </p:pic>
      <p:sp>
        <p:nvSpPr>
          <p:cNvPr id="7" name="Text 3"/>
          <p:cNvSpPr/>
          <p:nvPr/>
        </p:nvSpPr>
        <p:spPr>
          <a:xfrm>
            <a:off x="1382316" y="6093738"/>
            <a:ext cx="2369225" cy="431959"/>
          </a:xfrm>
          <a:prstGeom prst="rect">
            <a:avLst/>
          </a:prstGeom>
          <a:noFill/>
          <a:ln/>
        </p:spPr>
        <p:txBody>
          <a:bodyPr wrap="none" lIns="0" tIns="0" rIns="0" bIns="0" rtlCol="0" anchor="t"/>
          <a:lstStyle/>
          <a:p>
            <a:pPr algn="l" indent="0" marL="0">
              <a:lnSpc>
                <a:spcPts val="3400"/>
              </a:lnSpc>
              <a:buNone/>
            </a:pPr>
            <a:r>
              <a:rPr lang="en-US" sz="2400" b="1" dirty="0">
                <a:solidFill>
                  <a:srgbClr val="E0E4E6"/>
                </a:solidFill>
                <a:latin typeface="Barlow Bold" pitchFamily="34" charset="0"/>
                <a:ea typeface="Barlow Bold" pitchFamily="34" charset="-122"/>
                <a:cs typeface="Barlow Bold" pitchFamily="34" charset="-120"/>
              </a:rPr>
              <a:t>by Shubham Raut</a:t>
            </a:r>
            <a:endParaRPr lang="en-US"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1235988"/>
            <a:ext cx="7415927" cy="1371600"/>
          </a:xfrm>
          <a:prstGeom prst="rect">
            <a:avLst/>
          </a:prstGeom>
          <a:noFill/>
          <a:ln/>
        </p:spPr>
        <p:txBody>
          <a:bodyPr wrap="square" lIns="0" tIns="0" rIns="0" bIns="0" rtlCol="0" anchor="t"/>
          <a:lstStyle/>
          <a:p>
            <a:pPr algn="l"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Global COVID-19 Case Trends Over Time</a:t>
            </a:r>
            <a:endParaRPr lang="en-US" sz="4300" dirty="0"/>
          </a:p>
        </p:txBody>
      </p:sp>
      <p:sp>
        <p:nvSpPr>
          <p:cNvPr id="4" name="Shape 1"/>
          <p:cNvSpPr/>
          <p:nvPr/>
        </p:nvSpPr>
        <p:spPr>
          <a:xfrm>
            <a:off x="864037" y="2977872"/>
            <a:ext cx="555427" cy="555427"/>
          </a:xfrm>
          <a:prstGeom prst="roundRect">
            <a:avLst>
              <a:gd name="adj" fmla="val 66675"/>
            </a:avLst>
          </a:prstGeom>
          <a:solidFill>
            <a:srgbClr val="0A081B"/>
          </a:solidFill>
          <a:ln w="30480">
            <a:solidFill>
              <a:srgbClr val="16FFBB"/>
            </a:solidFill>
            <a:prstDash val="solid"/>
          </a:ln>
        </p:spPr>
      </p:sp>
      <p:sp>
        <p:nvSpPr>
          <p:cNvPr id="5" name="Text 2"/>
          <p:cNvSpPr/>
          <p:nvPr/>
        </p:nvSpPr>
        <p:spPr>
          <a:xfrm>
            <a:off x="1666280" y="3062645"/>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Confirmed Cases</a:t>
            </a:r>
            <a:endParaRPr lang="en-US" sz="2150" dirty="0"/>
          </a:p>
        </p:txBody>
      </p:sp>
      <p:sp>
        <p:nvSpPr>
          <p:cNvPr id="6" name="Text 3"/>
          <p:cNvSpPr/>
          <p:nvPr/>
        </p:nvSpPr>
        <p:spPr>
          <a:xfrm>
            <a:off x="1666280" y="3553658"/>
            <a:ext cx="2751415" cy="1580198"/>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Steady increase in confirmed cases globally, highlighting the pandemic's spread.</a:t>
            </a:r>
            <a:endParaRPr lang="en-US" sz="1900" dirty="0"/>
          </a:p>
        </p:txBody>
      </p:sp>
      <p:sp>
        <p:nvSpPr>
          <p:cNvPr id="7" name="Shape 4"/>
          <p:cNvSpPr/>
          <p:nvPr/>
        </p:nvSpPr>
        <p:spPr>
          <a:xfrm>
            <a:off x="4726305" y="2977872"/>
            <a:ext cx="555427" cy="555427"/>
          </a:xfrm>
          <a:prstGeom prst="roundRect">
            <a:avLst>
              <a:gd name="adj" fmla="val 66675"/>
            </a:avLst>
          </a:prstGeom>
          <a:solidFill>
            <a:srgbClr val="0A081B"/>
          </a:solidFill>
          <a:ln w="30480">
            <a:solidFill>
              <a:srgbClr val="29DDDA"/>
            </a:solidFill>
            <a:prstDash val="solid"/>
          </a:ln>
        </p:spPr>
      </p:sp>
      <p:sp>
        <p:nvSpPr>
          <p:cNvPr id="8" name="Text 5"/>
          <p:cNvSpPr/>
          <p:nvPr/>
        </p:nvSpPr>
        <p:spPr>
          <a:xfrm>
            <a:off x="5528548" y="3062645"/>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Recoveries</a:t>
            </a:r>
            <a:endParaRPr lang="en-US" sz="2150" dirty="0"/>
          </a:p>
        </p:txBody>
      </p:sp>
      <p:sp>
        <p:nvSpPr>
          <p:cNvPr id="9" name="Text 6"/>
          <p:cNvSpPr/>
          <p:nvPr/>
        </p:nvSpPr>
        <p:spPr>
          <a:xfrm>
            <a:off x="5528548" y="3553658"/>
            <a:ext cx="2751415" cy="1580198"/>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Recovery rates have risen alongside cases, indicating treatment progress.</a:t>
            </a:r>
            <a:endParaRPr lang="en-US" sz="1900" dirty="0"/>
          </a:p>
        </p:txBody>
      </p:sp>
      <p:sp>
        <p:nvSpPr>
          <p:cNvPr id="10" name="Shape 7"/>
          <p:cNvSpPr/>
          <p:nvPr/>
        </p:nvSpPr>
        <p:spPr>
          <a:xfrm>
            <a:off x="864037" y="5627608"/>
            <a:ext cx="555427" cy="555427"/>
          </a:xfrm>
          <a:prstGeom prst="roundRect">
            <a:avLst>
              <a:gd name="adj" fmla="val 66675"/>
            </a:avLst>
          </a:prstGeom>
          <a:solidFill>
            <a:srgbClr val="0A081B"/>
          </a:solidFill>
          <a:ln w="30480">
            <a:solidFill>
              <a:srgbClr val="37A7E7"/>
            </a:solidFill>
            <a:prstDash val="solid"/>
          </a:ln>
        </p:spPr>
      </p:sp>
      <p:sp>
        <p:nvSpPr>
          <p:cNvPr id="11" name="Text 8"/>
          <p:cNvSpPr/>
          <p:nvPr/>
        </p:nvSpPr>
        <p:spPr>
          <a:xfrm>
            <a:off x="1666280" y="5712381"/>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Deaths</a:t>
            </a:r>
            <a:endParaRPr lang="en-US" sz="2150" dirty="0"/>
          </a:p>
        </p:txBody>
      </p:sp>
      <p:sp>
        <p:nvSpPr>
          <p:cNvPr id="12" name="Text 9"/>
          <p:cNvSpPr/>
          <p:nvPr/>
        </p:nvSpPr>
        <p:spPr>
          <a:xfrm>
            <a:off x="1666280" y="6203394"/>
            <a:ext cx="6613684" cy="790099"/>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Deaths have increased but at a slower pace compared to confirmed cases.</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1087160"/>
            <a:ext cx="7415927" cy="1371600"/>
          </a:xfrm>
          <a:prstGeom prst="rect">
            <a:avLst/>
          </a:prstGeom>
          <a:noFill/>
          <a:ln/>
        </p:spPr>
        <p:txBody>
          <a:bodyPr wrap="square" lIns="0" tIns="0" rIns="0" bIns="0" rtlCol="0" anchor="t"/>
          <a:lstStyle/>
          <a:p>
            <a:pPr algn="l"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Top 10 Countries by Confirmed COVID-19 Cases</a:t>
            </a:r>
            <a:endParaRPr lang="en-US" sz="4300" dirty="0"/>
          </a:p>
        </p:txBody>
      </p:sp>
      <p:sp>
        <p:nvSpPr>
          <p:cNvPr id="4" name="Shape 1"/>
          <p:cNvSpPr/>
          <p:nvPr/>
        </p:nvSpPr>
        <p:spPr>
          <a:xfrm>
            <a:off x="864037" y="2829044"/>
            <a:ext cx="3584615" cy="2230755"/>
          </a:xfrm>
          <a:prstGeom prst="roundRect">
            <a:avLst>
              <a:gd name="adj" fmla="val 16601"/>
            </a:avLst>
          </a:prstGeom>
          <a:solidFill>
            <a:srgbClr val="0A081B"/>
          </a:solidFill>
          <a:ln w="30480">
            <a:solidFill>
              <a:srgbClr val="16FFBB"/>
            </a:solidFill>
            <a:prstDash val="solid"/>
          </a:ln>
        </p:spPr>
      </p:sp>
      <p:sp>
        <p:nvSpPr>
          <p:cNvPr id="5" name="Text 2"/>
          <p:cNvSpPr/>
          <p:nvPr/>
        </p:nvSpPr>
        <p:spPr>
          <a:xfrm>
            <a:off x="1141333" y="3106341"/>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USA</a:t>
            </a:r>
            <a:endParaRPr lang="en-US" sz="2150" dirty="0"/>
          </a:p>
        </p:txBody>
      </p:sp>
      <p:sp>
        <p:nvSpPr>
          <p:cNvPr id="6" name="Text 3"/>
          <p:cNvSpPr/>
          <p:nvPr/>
        </p:nvSpPr>
        <p:spPr>
          <a:xfrm>
            <a:off x="1141333" y="3597354"/>
            <a:ext cx="3030022" cy="1185148"/>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Leading with over 5 million confirmed cases, the highest globally.</a:t>
            </a:r>
            <a:endParaRPr lang="en-US" sz="1900" dirty="0"/>
          </a:p>
        </p:txBody>
      </p:sp>
      <p:sp>
        <p:nvSpPr>
          <p:cNvPr id="7" name="Shape 4"/>
          <p:cNvSpPr/>
          <p:nvPr/>
        </p:nvSpPr>
        <p:spPr>
          <a:xfrm>
            <a:off x="4695468" y="2829044"/>
            <a:ext cx="3584615" cy="2230755"/>
          </a:xfrm>
          <a:prstGeom prst="roundRect">
            <a:avLst>
              <a:gd name="adj" fmla="val 16601"/>
            </a:avLst>
          </a:prstGeom>
          <a:solidFill>
            <a:srgbClr val="0A081B"/>
          </a:solidFill>
          <a:ln w="30480">
            <a:solidFill>
              <a:srgbClr val="29DDDA"/>
            </a:solidFill>
            <a:prstDash val="solid"/>
          </a:ln>
        </p:spPr>
      </p:sp>
      <p:sp>
        <p:nvSpPr>
          <p:cNvPr id="8" name="Text 5"/>
          <p:cNvSpPr/>
          <p:nvPr/>
        </p:nvSpPr>
        <p:spPr>
          <a:xfrm>
            <a:off x="4972764" y="3106341"/>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Brazil</a:t>
            </a:r>
            <a:endParaRPr lang="en-US" sz="2150" dirty="0"/>
          </a:p>
        </p:txBody>
      </p:sp>
      <p:sp>
        <p:nvSpPr>
          <p:cNvPr id="9" name="Text 6"/>
          <p:cNvSpPr/>
          <p:nvPr/>
        </p:nvSpPr>
        <p:spPr>
          <a:xfrm>
            <a:off x="4972764" y="3597354"/>
            <a:ext cx="3030022" cy="1185148"/>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Second highest with nearly 3 million cases, significant outbreak impact.</a:t>
            </a:r>
            <a:endParaRPr lang="en-US" sz="1900" dirty="0"/>
          </a:p>
        </p:txBody>
      </p:sp>
      <p:sp>
        <p:nvSpPr>
          <p:cNvPr id="10" name="Shape 7"/>
          <p:cNvSpPr/>
          <p:nvPr/>
        </p:nvSpPr>
        <p:spPr>
          <a:xfrm>
            <a:off x="864037" y="5306616"/>
            <a:ext cx="7415927" cy="1835706"/>
          </a:xfrm>
          <a:prstGeom prst="roundRect">
            <a:avLst>
              <a:gd name="adj" fmla="val 20174"/>
            </a:avLst>
          </a:prstGeom>
          <a:solidFill>
            <a:srgbClr val="0A081B"/>
          </a:solidFill>
          <a:ln w="30480">
            <a:solidFill>
              <a:srgbClr val="37A7E7"/>
            </a:solidFill>
            <a:prstDash val="solid"/>
          </a:ln>
        </p:spPr>
      </p:sp>
      <p:sp>
        <p:nvSpPr>
          <p:cNvPr id="11" name="Text 8"/>
          <p:cNvSpPr/>
          <p:nvPr/>
        </p:nvSpPr>
        <p:spPr>
          <a:xfrm>
            <a:off x="1141333" y="5583912"/>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India</a:t>
            </a:r>
            <a:endParaRPr lang="en-US" sz="2150" dirty="0"/>
          </a:p>
        </p:txBody>
      </p:sp>
      <p:sp>
        <p:nvSpPr>
          <p:cNvPr id="12" name="Text 9"/>
          <p:cNvSpPr/>
          <p:nvPr/>
        </p:nvSpPr>
        <p:spPr>
          <a:xfrm>
            <a:off x="1141333" y="6074926"/>
            <a:ext cx="6861334" cy="790099"/>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Rapidly rising cases, exceeding 2 million, showing accelerating spread.</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4037" y="2292072"/>
            <a:ext cx="9233654" cy="685800"/>
          </a:xfrm>
          <a:prstGeom prst="rect">
            <a:avLst/>
          </a:prstGeom>
          <a:noFill/>
          <a:ln/>
        </p:spPr>
        <p:txBody>
          <a:bodyPr wrap="none" lIns="0" tIns="0" rIns="0" bIns="0" rtlCol="0" anchor="t"/>
          <a:lstStyle/>
          <a:p>
            <a:pPr algn="l"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COVID-19 Data Correlation Heatmap</a:t>
            </a:r>
            <a:endParaRPr lang="en-US" sz="4300" dirty="0"/>
          </a:p>
        </p:txBody>
      </p:sp>
      <p:sp>
        <p:nvSpPr>
          <p:cNvPr id="3" name="Text 1"/>
          <p:cNvSpPr/>
          <p:nvPr/>
        </p:nvSpPr>
        <p:spPr>
          <a:xfrm>
            <a:off x="864037" y="3594973"/>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Strong Correlations</a:t>
            </a:r>
            <a:endParaRPr lang="en-US" sz="2150" dirty="0"/>
          </a:p>
        </p:txBody>
      </p:sp>
      <p:sp>
        <p:nvSpPr>
          <p:cNvPr id="4" name="Text 2"/>
          <p:cNvSpPr/>
          <p:nvPr/>
        </p:nvSpPr>
        <p:spPr>
          <a:xfrm>
            <a:off x="864037" y="4184690"/>
            <a:ext cx="6150054" cy="790099"/>
          </a:xfrm>
          <a:prstGeom prst="rect">
            <a:avLst/>
          </a:prstGeom>
          <a:noFill/>
          <a:ln/>
        </p:spPr>
        <p:txBody>
          <a:bodyPr wrap="square" lIns="0" tIns="0" rIns="0" bIns="0" rtlCol="0" anchor="t"/>
          <a:lstStyle/>
          <a:p>
            <a:pPr algn="l" marL="342900" indent="-342900">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Total cases highly correlate with total deaths and recoveries.</a:t>
            </a:r>
            <a:endParaRPr lang="en-US" sz="1900" dirty="0"/>
          </a:p>
        </p:txBody>
      </p:sp>
      <p:sp>
        <p:nvSpPr>
          <p:cNvPr id="5" name="Text 3"/>
          <p:cNvSpPr/>
          <p:nvPr/>
        </p:nvSpPr>
        <p:spPr>
          <a:xfrm>
            <a:off x="864037" y="5061109"/>
            <a:ext cx="6150054" cy="790099"/>
          </a:xfrm>
          <a:prstGeom prst="rect">
            <a:avLst/>
          </a:prstGeom>
          <a:noFill/>
          <a:ln/>
        </p:spPr>
        <p:txBody>
          <a:bodyPr wrap="square" lIns="0" tIns="0" rIns="0" bIns="0" rtlCol="0" anchor="t"/>
          <a:lstStyle/>
          <a:p>
            <a:pPr algn="l" marL="342900" indent="-342900">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Serious and critical cases closely linked to death counts.</a:t>
            </a:r>
            <a:endParaRPr lang="en-US" sz="1900" dirty="0"/>
          </a:p>
        </p:txBody>
      </p:sp>
      <p:sp>
        <p:nvSpPr>
          <p:cNvPr id="6" name="Text 4"/>
          <p:cNvSpPr/>
          <p:nvPr/>
        </p:nvSpPr>
        <p:spPr>
          <a:xfrm>
            <a:off x="7623929" y="3594973"/>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Weaker Correlations</a:t>
            </a:r>
            <a:endParaRPr lang="en-US" sz="2150" dirty="0"/>
          </a:p>
        </p:txBody>
      </p:sp>
      <p:sp>
        <p:nvSpPr>
          <p:cNvPr id="7" name="Text 5"/>
          <p:cNvSpPr/>
          <p:nvPr/>
        </p:nvSpPr>
        <p:spPr>
          <a:xfrm>
            <a:off x="7623929" y="4184690"/>
            <a:ext cx="6150054"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Tests per million show low correlation with deaths.</a:t>
            </a:r>
            <a:endParaRPr lang="en-US" sz="1900" dirty="0"/>
          </a:p>
        </p:txBody>
      </p:sp>
      <p:sp>
        <p:nvSpPr>
          <p:cNvPr id="8" name="Text 6"/>
          <p:cNvSpPr/>
          <p:nvPr/>
        </p:nvSpPr>
        <p:spPr>
          <a:xfrm>
            <a:off x="7623929" y="4666059"/>
            <a:ext cx="6150054" cy="790099"/>
          </a:xfrm>
          <a:prstGeom prst="rect">
            <a:avLst/>
          </a:prstGeom>
          <a:noFill/>
          <a:ln/>
        </p:spPr>
        <p:txBody>
          <a:bodyPr wrap="square" lIns="0" tIns="0" rIns="0" bIns="0" rtlCol="0" anchor="t"/>
          <a:lstStyle/>
          <a:p>
            <a:pPr algn="l" marL="342900" indent="-342900">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New cases and deaths have moderate correlation, reflecting dynamic trends.</a:t>
            </a:r>
            <a:endParaRPr lang="en-US"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43677" y="664964"/>
            <a:ext cx="7456646" cy="1339453"/>
          </a:xfrm>
          <a:prstGeom prst="rect">
            <a:avLst/>
          </a:prstGeom>
          <a:noFill/>
          <a:ln/>
        </p:spPr>
        <p:txBody>
          <a:bodyPr wrap="square" lIns="0" tIns="0" rIns="0" bIns="0" rtlCol="0" anchor="t"/>
          <a:lstStyle/>
          <a:p>
            <a:pPr algn="l" indent="0" marL="0">
              <a:lnSpc>
                <a:spcPts val="5250"/>
              </a:lnSpc>
              <a:buNone/>
            </a:pPr>
            <a:r>
              <a:rPr lang="en-US" sz="4200" b="1" dirty="0">
                <a:solidFill>
                  <a:srgbClr val="F0FCFF"/>
                </a:solidFill>
                <a:latin typeface="Spline Sans Bold" pitchFamily="34" charset="0"/>
                <a:ea typeface="Spline Sans Bold" pitchFamily="34" charset="-122"/>
                <a:cs typeface="Spline Sans Bold" pitchFamily="34" charset="-120"/>
              </a:rPr>
              <a:t>Key Features Impacting COVID-19 Deaths</a:t>
            </a:r>
            <a:endParaRPr lang="en-US" sz="4200" dirty="0"/>
          </a:p>
        </p:txBody>
      </p:sp>
      <p:pic>
        <p:nvPicPr>
          <p:cNvPr id="4" name="Image 1" descr="preencoded.png">    </p:cNvPr>
          <p:cNvPicPr>
            <a:picLocks noChangeAspect="1"/>
          </p:cNvPicPr>
          <p:nvPr/>
        </p:nvPicPr>
        <p:blipFill>
          <a:blip r:embed="rId2"/>
          <a:stretch>
            <a:fillRect/>
          </a:stretch>
        </p:blipFill>
        <p:spPr>
          <a:xfrm>
            <a:off x="843677" y="2366010"/>
            <a:ext cx="1205389" cy="1732836"/>
          </a:xfrm>
          <a:prstGeom prst="rect">
            <a:avLst/>
          </a:prstGeom>
        </p:spPr>
      </p:pic>
      <p:sp>
        <p:nvSpPr>
          <p:cNvPr id="5" name="Text 1"/>
          <p:cNvSpPr/>
          <p:nvPr/>
        </p:nvSpPr>
        <p:spPr>
          <a:xfrm>
            <a:off x="2410658" y="2606993"/>
            <a:ext cx="2813685" cy="334804"/>
          </a:xfrm>
          <a:prstGeom prst="rect">
            <a:avLst/>
          </a:prstGeom>
          <a:noFill/>
          <a:ln/>
        </p:spPr>
        <p:txBody>
          <a:bodyPr wrap="none" lIns="0" tIns="0" rIns="0" bIns="0" rtlCol="0" anchor="t"/>
          <a:lstStyle/>
          <a:p>
            <a:pPr algn="l" indent="0" marL="0">
              <a:lnSpc>
                <a:spcPts val="2600"/>
              </a:lnSpc>
              <a:buNone/>
            </a:pPr>
            <a:r>
              <a:rPr lang="en-US" sz="2100" b="1" dirty="0">
                <a:solidFill>
                  <a:srgbClr val="E0E4E6"/>
                </a:solidFill>
                <a:latin typeface="Spline Sans Bold" pitchFamily="34" charset="0"/>
                <a:ea typeface="Spline Sans Bold" pitchFamily="34" charset="-122"/>
                <a:cs typeface="Spline Sans Bold" pitchFamily="34" charset="-120"/>
              </a:rPr>
              <a:t>Serious, Critical Cases</a:t>
            </a:r>
            <a:endParaRPr lang="en-US" sz="2100" dirty="0"/>
          </a:p>
        </p:txBody>
      </p:sp>
      <p:sp>
        <p:nvSpPr>
          <p:cNvPr id="6" name="Text 2"/>
          <p:cNvSpPr/>
          <p:nvPr/>
        </p:nvSpPr>
        <p:spPr>
          <a:xfrm>
            <a:off x="2410658" y="3086338"/>
            <a:ext cx="5889665" cy="771525"/>
          </a:xfrm>
          <a:prstGeom prst="rect">
            <a:avLst/>
          </a:prstGeom>
          <a:noFill/>
          <a:ln/>
        </p:spPr>
        <p:txBody>
          <a:bodyPr wrap="square" lIns="0" tIns="0" rIns="0" bIns="0" rtlCol="0" anchor="t"/>
          <a:lstStyle/>
          <a:p>
            <a:pPr algn="l" indent="0" marL="0">
              <a:lnSpc>
                <a:spcPts val="3000"/>
              </a:lnSpc>
              <a:buNone/>
            </a:pPr>
            <a:r>
              <a:rPr lang="en-US" sz="1850" dirty="0">
                <a:solidFill>
                  <a:srgbClr val="E0E4E6"/>
                </a:solidFill>
                <a:latin typeface="Barlow" pitchFamily="34" charset="0"/>
                <a:ea typeface="Barlow" pitchFamily="34" charset="-122"/>
                <a:cs typeface="Barlow" pitchFamily="34" charset="-120"/>
              </a:rPr>
              <a:t>Almost perfect correlation (0.999995) with total deaths, indicating severity drives mortality.</a:t>
            </a:r>
            <a:endParaRPr lang="en-US" sz="1850" dirty="0"/>
          </a:p>
        </p:txBody>
      </p:sp>
      <p:pic>
        <p:nvPicPr>
          <p:cNvPr id="7" name="Image 2" descr="preencoded.png">    </p:cNvPr>
          <p:cNvPicPr>
            <a:picLocks noChangeAspect="1"/>
          </p:cNvPicPr>
          <p:nvPr/>
        </p:nvPicPr>
        <p:blipFill>
          <a:blip r:embed="rId3"/>
          <a:stretch>
            <a:fillRect/>
          </a:stretch>
        </p:blipFill>
        <p:spPr>
          <a:xfrm>
            <a:off x="843677" y="4098846"/>
            <a:ext cx="1205389" cy="1732836"/>
          </a:xfrm>
          <a:prstGeom prst="rect">
            <a:avLst/>
          </a:prstGeom>
        </p:spPr>
      </p:pic>
      <p:sp>
        <p:nvSpPr>
          <p:cNvPr id="8" name="Text 3"/>
          <p:cNvSpPr/>
          <p:nvPr/>
        </p:nvSpPr>
        <p:spPr>
          <a:xfrm>
            <a:off x="2410658" y="4339828"/>
            <a:ext cx="2678668" cy="334804"/>
          </a:xfrm>
          <a:prstGeom prst="rect">
            <a:avLst/>
          </a:prstGeom>
          <a:noFill/>
          <a:ln/>
        </p:spPr>
        <p:txBody>
          <a:bodyPr wrap="none" lIns="0" tIns="0" rIns="0" bIns="0" rtlCol="0" anchor="t"/>
          <a:lstStyle/>
          <a:p>
            <a:pPr algn="l" indent="0" marL="0">
              <a:lnSpc>
                <a:spcPts val="2600"/>
              </a:lnSpc>
              <a:buNone/>
            </a:pPr>
            <a:r>
              <a:rPr lang="en-US" sz="2100" b="1" dirty="0">
                <a:solidFill>
                  <a:srgbClr val="E0E4E6"/>
                </a:solidFill>
                <a:latin typeface="Spline Sans Bold" pitchFamily="34" charset="0"/>
                <a:ea typeface="Spline Sans Bold" pitchFamily="34" charset="-122"/>
                <a:cs typeface="Spline Sans Bold" pitchFamily="34" charset="-120"/>
              </a:rPr>
              <a:t>Active Cases</a:t>
            </a:r>
            <a:endParaRPr lang="en-US" sz="2100" dirty="0"/>
          </a:p>
        </p:txBody>
      </p:sp>
      <p:sp>
        <p:nvSpPr>
          <p:cNvPr id="9" name="Text 4"/>
          <p:cNvSpPr/>
          <p:nvPr/>
        </p:nvSpPr>
        <p:spPr>
          <a:xfrm>
            <a:off x="2410658" y="4819174"/>
            <a:ext cx="5889665" cy="771525"/>
          </a:xfrm>
          <a:prstGeom prst="rect">
            <a:avLst/>
          </a:prstGeom>
          <a:noFill/>
          <a:ln/>
        </p:spPr>
        <p:txBody>
          <a:bodyPr wrap="square" lIns="0" tIns="0" rIns="0" bIns="0" rtlCol="0" anchor="t"/>
          <a:lstStyle/>
          <a:p>
            <a:pPr algn="l" indent="0" marL="0">
              <a:lnSpc>
                <a:spcPts val="3000"/>
              </a:lnSpc>
              <a:buNone/>
            </a:pPr>
            <a:r>
              <a:rPr lang="en-US" sz="1850" dirty="0">
                <a:solidFill>
                  <a:srgbClr val="E0E4E6"/>
                </a:solidFill>
                <a:latin typeface="Barlow" pitchFamily="34" charset="0"/>
                <a:ea typeface="Barlow" pitchFamily="34" charset="-122"/>
                <a:cs typeface="Barlow" pitchFamily="34" charset="-120"/>
              </a:rPr>
              <a:t>Strong positive correlation (0.897) with deaths, reflecting ongoing disease burden.</a:t>
            </a:r>
            <a:endParaRPr lang="en-US" sz="1850" dirty="0"/>
          </a:p>
        </p:txBody>
      </p:sp>
      <p:pic>
        <p:nvPicPr>
          <p:cNvPr id="10" name="Image 3" descr="preencoded.png">    </p:cNvPr>
          <p:cNvPicPr>
            <a:picLocks noChangeAspect="1"/>
          </p:cNvPicPr>
          <p:nvPr/>
        </p:nvPicPr>
        <p:blipFill>
          <a:blip r:embed="rId4"/>
          <a:stretch>
            <a:fillRect/>
          </a:stretch>
        </p:blipFill>
        <p:spPr>
          <a:xfrm>
            <a:off x="843677" y="5831681"/>
            <a:ext cx="1205389" cy="1732836"/>
          </a:xfrm>
          <a:prstGeom prst="rect">
            <a:avLst/>
          </a:prstGeom>
        </p:spPr>
      </p:pic>
      <p:sp>
        <p:nvSpPr>
          <p:cNvPr id="11" name="Text 5"/>
          <p:cNvSpPr/>
          <p:nvPr/>
        </p:nvSpPr>
        <p:spPr>
          <a:xfrm>
            <a:off x="2410658" y="6072664"/>
            <a:ext cx="2678668" cy="334804"/>
          </a:xfrm>
          <a:prstGeom prst="rect">
            <a:avLst/>
          </a:prstGeom>
          <a:noFill/>
          <a:ln/>
        </p:spPr>
        <p:txBody>
          <a:bodyPr wrap="none" lIns="0" tIns="0" rIns="0" bIns="0" rtlCol="0" anchor="t"/>
          <a:lstStyle/>
          <a:p>
            <a:pPr algn="l" indent="0" marL="0">
              <a:lnSpc>
                <a:spcPts val="2600"/>
              </a:lnSpc>
              <a:buNone/>
            </a:pPr>
            <a:r>
              <a:rPr lang="en-US" sz="2100" b="1" dirty="0">
                <a:solidFill>
                  <a:srgbClr val="E0E4E6"/>
                </a:solidFill>
                <a:latin typeface="Spline Sans Bold" pitchFamily="34" charset="0"/>
                <a:ea typeface="Spline Sans Bold" pitchFamily="34" charset="-122"/>
                <a:cs typeface="Spline Sans Bold" pitchFamily="34" charset="-120"/>
              </a:rPr>
              <a:t>Population Size</a:t>
            </a:r>
            <a:endParaRPr lang="en-US" sz="2100" dirty="0"/>
          </a:p>
        </p:txBody>
      </p:sp>
      <p:sp>
        <p:nvSpPr>
          <p:cNvPr id="12" name="Text 6"/>
          <p:cNvSpPr/>
          <p:nvPr/>
        </p:nvSpPr>
        <p:spPr>
          <a:xfrm>
            <a:off x="2410658" y="6552009"/>
            <a:ext cx="5889665" cy="771525"/>
          </a:xfrm>
          <a:prstGeom prst="rect">
            <a:avLst/>
          </a:prstGeom>
          <a:noFill/>
          <a:ln/>
        </p:spPr>
        <p:txBody>
          <a:bodyPr wrap="square" lIns="0" tIns="0" rIns="0" bIns="0" rtlCol="0" anchor="t"/>
          <a:lstStyle/>
          <a:p>
            <a:pPr algn="l" indent="0" marL="0">
              <a:lnSpc>
                <a:spcPts val="3000"/>
              </a:lnSpc>
              <a:buNone/>
            </a:pPr>
            <a:r>
              <a:rPr lang="en-US" sz="1850" dirty="0">
                <a:solidFill>
                  <a:srgbClr val="E0E4E6"/>
                </a:solidFill>
                <a:latin typeface="Barlow" pitchFamily="34" charset="0"/>
                <a:ea typeface="Barlow" pitchFamily="34" charset="-122"/>
                <a:cs typeface="Barlow" pitchFamily="34" charset="-120"/>
              </a:rPr>
              <a:t>Moderate correlation (0.435) with deaths, larger populations tend to have more fatalities.</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1919883"/>
            <a:ext cx="7415927" cy="1371600"/>
          </a:xfrm>
          <a:prstGeom prst="rect">
            <a:avLst/>
          </a:prstGeom>
          <a:noFill/>
          <a:ln/>
        </p:spPr>
        <p:txBody>
          <a:bodyPr wrap="square" lIns="0" tIns="0" rIns="0" bIns="0" rtlCol="0" anchor="t"/>
          <a:lstStyle/>
          <a:p>
            <a:pPr algn="l"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Visualizing Top Correlated Feature vs Deaths</a:t>
            </a:r>
            <a:endParaRPr lang="en-US" sz="4300" dirty="0"/>
          </a:p>
        </p:txBody>
      </p:sp>
      <p:sp>
        <p:nvSpPr>
          <p:cNvPr id="4" name="Text 1"/>
          <p:cNvSpPr/>
          <p:nvPr/>
        </p:nvSpPr>
        <p:spPr>
          <a:xfrm>
            <a:off x="6350437" y="3661767"/>
            <a:ext cx="7415927" cy="1580198"/>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The scatter plot illustrates the nearly perfect linear relationship between serious critical cases and total deaths. This confirms that the severity of cases is the strongest predictor of mortality outcomes across countries.</a:t>
            </a:r>
            <a:endParaRPr lang="en-US" sz="1900" dirty="0"/>
          </a:p>
        </p:txBody>
      </p:sp>
      <p:sp>
        <p:nvSpPr>
          <p:cNvPr id="5" name="Text 2"/>
          <p:cNvSpPr/>
          <p:nvPr/>
        </p:nvSpPr>
        <p:spPr>
          <a:xfrm>
            <a:off x="6350437" y="5519618"/>
            <a:ext cx="7415927" cy="790099"/>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Understanding this relationship helps prioritize healthcare resources and interventions to reduce fatalities.</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889635"/>
            <a:ext cx="7415927" cy="1371600"/>
          </a:xfrm>
          <a:prstGeom prst="rect">
            <a:avLst/>
          </a:prstGeom>
          <a:noFill/>
          <a:ln/>
        </p:spPr>
        <p:txBody>
          <a:bodyPr wrap="square" lIns="0" tIns="0" rIns="0" bIns="0" rtlCol="0" anchor="t"/>
          <a:lstStyle/>
          <a:p>
            <a:pPr algn="l"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Data Preparation and Feature Selection</a:t>
            </a:r>
            <a:endParaRPr lang="en-US" sz="4300" dirty="0"/>
          </a:p>
        </p:txBody>
      </p:sp>
      <p:sp>
        <p:nvSpPr>
          <p:cNvPr id="4" name="Shape 1"/>
          <p:cNvSpPr/>
          <p:nvPr/>
        </p:nvSpPr>
        <p:spPr>
          <a:xfrm>
            <a:off x="6350437" y="2631519"/>
            <a:ext cx="3584615" cy="2625804"/>
          </a:xfrm>
          <a:prstGeom prst="roundRect">
            <a:avLst>
              <a:gd name="adj" fmla="val 14104"/>
            </a:avLst>
          </a:prstGeom>
          <a:solidFill>
            <a:srgbClr val="0A081B"/>
          </a:solidFill>
          <a:ln w="30480">
            <a:solidFill>
              <a:srgbClr val="16FFBB"/>
            </a:solidFill>
            <a:prstDash val="solid"/>
          </a:ln>
        </p:spPr>
      </p:sp>
      <p:sp>
        <p:nvSpPr>
          <p:cNvPr id="5" name="Text 2"/>
          <p:cNvSpPr/>
          <p:nvPr/>
        </p:nvSpPr>
        <p:spPr>
          <a:xfrm>
            <a:off x="6627733" y="2908816"/>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Data Cleaning</a:t>
            </a:r>
            <a:endParaRPr lang="en-US" sz="2150" dirty="0"/>
          </a:p>
        </p:txBody>
      </p:sp>
      <p:sp>
        <p:nvSpPr>
          <p:cNvPr id="6" name="Text 3"/>
          <p:cNvSpPr/>
          <p:nvPr/>
        </p:nvSpPr>
        <p:spPr>
          <a:xfrm>
            <a:off x="6627733" y="3399830"/>
            <a:ext cx="3030022" cy="1185148"/>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Column names standardized and missing values removed for accurate analysis.</a:t>
            </a:r>
            <a:endParaRPr lang="en-US" sz="1900" dirty="0"/>
          </a:p>
        </p:txBody>
      </p:sp>
      <p:sp>
        <p:nvSpPr>
          <p:cNvPr id="7" name="Shape 4"/>
          <p:cNvSpPr/>
          <p:nvPr/>
        </p:nvSpPr>
        <p:spPr>
          <a:xfrm>
            <a:off x="10181868" y="2631519"/>
            <a:ext cx="3584615" cy="2625804"/>
          </a:xfrm>
          <a:prstGeom prst="roundRect">
            <a:avLst>
              <a:gd name="adj" fmla="val 14104"/>
            </a:avLst>
          </a:prstGeom>
          <a:solidFill>
            <a:srgbClr val="0A081B"/>
          </a:solidFill>
          <a:ln w="30480">
            <a:solidFill>
              <a:srgbClr val="29DDDA"/>
            </a:solidFill>
            <a:prstDash val="solid"/>
          </a:ln>
        </p:spPr>
      </p:sp>
      <p:sp>
        <p:nvSpPr>
          <p:cNvPr id="8" name="Text 5"/>
          <p:cNvSpPr/>
          <p:nvPr/>
        </p:nvSpPr>
        <p:spPr>
          <a:xfrm>
            <a:off x="10459164" y="2908816"/>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Feature Filtering</a:t>
            </a:r>
            <a:endParaRPr lang="en-US" sz="2150" dirty="0"/>
          </a:p>
        </p:txBody>
      </p:sp>
      <p:sp>
        <p:nvSpPr>
          <p:cNvPr id="9" name="Text 6"/>
          <p:cNvSpPr/>
          <p:nvPr/>
        </p:nvSpPr>
        <p:spPr>
          <a:xfrm>
            <a:off x="10459164" y="3399830"/>
            <a:ext cx="3030022" cy="1580198"/>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Selected key features like Population, Total Cases per million, Deaths per million, and Serious Critical cases.</a:t>
            </a:r>
            <a:endParaRPr lang="en-US" sz="1900" dirty="0"/>
          </a:p>
        </p:txBody>
      </p:sp>
      <p:sp>
        <p:nvSpPr>
          <p:cNvPr id="10" name="Shape 7"/>
          <p:cNvSpPr/>
          <p:nvPr/>
        </p:nvSpPr>
        <p:spPr>
          <a:xfrm>
            <a:off x="6350437" y="5504140"/>
            <a:ext cx="7415927" cy="1835706"/>
          </a:xfrm>
          <a:prstGeom prst="roundRect">
            <a:avLst>
              <a:gd name="adj" fmla="val 20174"/>
            </a:avLst>
          </a:prstGeom>
          <a:solidFill>
            <a:srgbClr val="0A081B"/>
          </a:solidFill>
          <a:ln w="30480">
            <a:solidFill>
              <a:srgbClr val="37A7E7"/>
            </a:solidFill>
            <a:prstDash val="solid"/>
          </a:ln>
        </p:spPr>
      </p:sp>
      <p:sp>
        <p:nvSpPr>
          <p:cNvPr id="11" name="Text 8"/>
          <p:cNvSpPr/>
          <p:nvPr/>
        </p:nvSpPr>
        <p:spPr>
          <a:xfrm>
            <a:off x="6627733" y="5781437"/>
            <a:ext cx="3220998" cy="342900"/>
          </a:xfrm>
          <a:prstGeom prst="rect">
            <a:avLst/>
          </a:prstGeom>
          <a:noFill/>
          <a:ln/>
        </p:spPr>
        <p:txBody>
          <a:bodyPr wrap="non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Correlation Computation</a:t>
            </a:r>
            <a:endParaRPr lang="en-US" sz="2150" dirty="0"/>
          </a:p>
        </p:txBody>
      </p:sp>
      <p:sp>
        <p:nvSpPr>
          <p:cNvPr id="12" name="Text 9"/>
          <p:cNvSpPr/>
          <p:nvPr/>
        </p:nvSpPr>
        <p:spPr>
          <a:xfrm>
            <a:off x="6627733" y="6272451"/>
            <a:ext cx="6861334" cy="790099"/>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Calculated correlations to identify most impactful variables on death rates.</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1381363"/>
            <a:ext cx="6481405" cy="685800"/>
          </a:xfrm>
          <a:prstGeom prst="rect">
            <a:avLst/>
          </a:prstGeom>
          <a:noFill/>
          <a:ln/>
        </p:spPr>
        <p:txBody>
          <a:bodyPr wrap="none" lIns="0" tIns="0" rIns="0" bIns="0" rtlCol="0" anchor="t"/>
          <a:lstStyle/>
          <a:p>
            <a:pPr algn="l"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Summary and Next Steps</a:t>
            </a:r>
            <a:endParaRPr lang="en-US" sz="4300" dirty="0"/>
          </a:p>
        </p:txBody>
      </p:sp>
      <p:sp>
        <p:nvSpPr>
          <p:cNvPr id="4" name="Shape 1"/>
          <p:cNvSpPr/>
          <p:nvPr/>
        </p:nvSpPr>
        <p:spPr>
          <a:xfrm>
            <a:off x="6350437" y="2437448"/>
            <a:ext cx="555427" cy="555427"/>
          </a:xfrm>
          <a:prstGeom prst="roundRect">
            <a:avLst>
              <a:gd name="adj" fmla="val 66675"/>
            </a:avLst>
          </a:prstGeom>
          <a:solidFill>
            <a:srgbClr val="0A081B"/>
          </a:solidFill>
          <a:ln w="30480">
            <a:solidFill>
              <a:srgbClr val="16FFBB"/>
            </a:solidFill>
            <a:prstDash val="solid"/>
          </a:ln>
        </p:spPr>
      </p:sp>
      <p:sp>
        <p:nvSpPr>
          <p:cNvPr id="5" name="Text 2"/>
          <p:cNvSpPr/>
          <p:nvPr/>
        </p:nvSpPr>
        <p:spPr>
          <a:xfrm>
            <a:off x="7152680" y="2522220"/>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Insights</a:t>
            </a:r>
            <a:endParaRPr lang="en-US" sz="2150" dirty="0"/>
          </a:p>
        </p:txBody>
      </p:sp>
      <p:sp>
        <p:nvSpPr>
          <p:cNvPr id="6" name="Text 3"/>
          <p:cNvSpPr/>
          <p:nvPr/>
        </p:nvSpPr>
        <p:spPr>
          <a:xfrm>
            <a:off x="7152680" y="3013234"/>
            <a:ext cx="2751415" cy="1580198"/>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Serious critical cases and active cases are the strongest predictors of COVID-19 deaths globally.</a:t>
            </a:r>
            <a:endParaRPr lang="en-US" sz="1900" dirty="0"/>
          </a:p>
        </p:txBody>
      </p:sp>
      <p:sp>
        <p:nvSpPr>
          <p:cNvPr id="7" name="Shape 4"/>
          <p:cNvSpPr/>
          <p:nvPr/>
        </p:nvSpPr>
        <p:spPr>
          <a:xfrm>
            <a:off x="10212705" y="2437448"/>
            <a:ext cx="555427" cy="555427"/>
          </a:xfrm>
          <a:prstGeom prst="roundRect">
            <a:avLst>
              <a:gd name="adj" fmla="val 66675"/>
            </a:avLst>
          </a:prstGeom>
          <a:solidFill>
            <a:srgbClr val="0A081B"/>
          </a:solidFill>
          <a:ln w="30480">
            <a:solidFill>
              <a:srgbClr val="29DDDA"/>
            </a:solidFill>
            <a:prstDash val="solid"/>
          </a:ln>
        </p:spPr>
      </p:sp>
      <p:sp>
        <p:nvSpPr>
          <p:cNvPr id="8" name="Text 5"/>
          <p:cNvSpPr/>
          <p:nvPr/>
        </p:nvSpPr>
        <p:spPr>
          <a:xfrm>
            <a:off x="11014948" y="2522220"/>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Implications</a:t>
            </a:r>
            <a:endParaRPr lang="en-US" sz="2150" dirty="0"/>
          </a:p>
        </p:txBody>
      </p:sp>
      <p:sp>
        <p:nvSpPr>
          <p:cNvPr id="9" name="Text 6"/>
          <p:cNvSpPr/>
          <p:nvPr/>
        </p:nvSpPr>
        <p:spPr>
          <a:xfrm>
            <a:off x="11014948" y="3013234"/>
            <a:ext cx="2751415" cy="1975247"/>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Targeting severe cases with healthcare resources can reduce mortality rates effectively.</a:t>
            </a:r>
            <a:endParaRPr lang="en-US" sz="1900" dirty="0"/>
          </a:p>
        </p:txBody>
      </p:sp>
      <p:sp>
        <p:nvSpPr>
          <p:cNvPr id="10" name="Shape 7"/>
          <p:cNvSpPr/>
          <p:nvPr/>
        </p:nvSpPr>
        <p:spPr>
          <a:xfrm>
            <a:off x="6350437" y="5482233"/>
            <a:ext cx="555427" cy="555427"/>
          </a:xfrm>
          <a:prstGeom prst="roundRect">
            <a:avLst>
              <a:gd name="adj" fmla="val 66675"/>
            </a:avLst>
          </a:prstGeom>
          <a:solidFill>
            <a:srgbClr val="0A081B"/>
          </a:solidFill>
          <a:ln w="30480">
            <a:solidFill>
              <a:srgbClr val="37A7E7"/>
            </a:solidFill>
            <a:prstDash val="solid"/>
          </a:ln>
        </p:spPr>
      </p:sp>
      <p:sp>
        <p:nvSpPr>
          <p:cNvPr id="11" name="Text 8"/>
          <p:cNvSpPr/>
          <p:nvPr/>
        </p:nvSpPr>
        <p:spPr>
          <a:xfrm>
            <a:off x="7152680" y="5567005"/>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Next Steps</a:t>
            </a:r>
            <a:endParaRPr lang="en-US" sz="2150" dirty="0"/>
          </a:p>
        </p:txBody>
      </p:sp>
      <p:sp>
        <p:nvSpPr>
          <p:cNvPr id="12" name="Text 9"/>
          <p:cNvSpPr/>
          <p:nvPr/>
        </p:nvSpPr>
        <p:spPr>
          <a:xfrm>
            <a:off x="7152680" y="6058019"/>
            <a:ext cx="6613684" cy="790099"/>
          </a:xfrm>
          <a:prstGeom prst="rect">
            <a:avLst/>
          </a:prstGeom>
          <a:noFill/>
          <a:ln/>
        </p:spPr>
        <p:txBody>
          <a:bodyPr wrap="square" lIns="0" tIns="0" rIns="0" bIns="0" rtlCol="0" anchor="t"/>
          <a:lstStyle/>
          <a:p>
            <a:pPr algn="l" indent="0" marL="0">
              <a:lnSpc>
                <a:spcPts val="3100"/>
              </a:lnSpc>
              <a:buNone/>
            </a:pPr>
            <a:r>
              <a:rPr lang="en-US" sz="1900" dirty="0">
                <a:solidFill>
                  <a:srgbClr val="E0E4E6"/>
                </a:solidFill>
                <a:latin typeface="Barlow" pitchFamily="34" charset="0"/>
                <a:ea typeface="Barlow" pitchFamily="34" charset="-122"/>
                <a:cs typeface="Barlow" pitchFamily="34" charset="-120"/>
              </a:rPr>
              <a:t>Further analysis on intervention impacts and regional variations to guide policy decisions.</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2025-05-21T14:35:35Z</dcterms:created>
  <dcterms:modified xsi:type="dcterms:W3CDTF">2025-05-21T14:35:35Z</dcterms:modified>
</cp:coreProperties>
</file>